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81" r:id="rId7"/>
    <p:sldId id="283" r:id="rId8"/>
    <p:sldId id="285" r:id="rId9"/>
    <p:sldId id="269" r:id="rId10"/>
    <p:sldId id="270" r:id="rId11"/>
    <p:sldId id="275" r:id="rId12"/>
    <p:sldId id="276" r:id="rId13"/>
    <p:sldId id="284" r:id="rId14"/>
    <p:sldId id="278" r:id="rId15"/>
    <p:sldId id="277"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444" autoAdjust="0"/>
  </p:normalViewPr>
  <p:slideViewPr>
    <p:cSldViewPr>
      <p:cViewPr varScale="1">
        <p:scale>
          <a:sx n="54" d="100"/>
          <a:sy n="54" d="100"/>
        </p:scale>
        <p:origin x="-78" y="-3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AF1CE0-3F61-4230-9E97-C81F211365DB}" type="doc">
      <dgm:prSet loTypeId="urn:microsoft.com/office/officeart/2005/8/layout/venn1" loCatId="relationship" qsTypeId="urn:microsoft.com/office/officeart/2005/8/quickstyle/3d3" qsCatId="3D" csTypeId="urn:microsoft.com/office/officeart/2005/8/colors/colorful4" csCatId="colorful" phldr="1"/>
      <dgm:spPr/>
    </dgm:pt>
    <dgm:pt modelId="{F06A997F-B428-4E7C-9977-FA610EE755E0}">
      <dgm:prSet phldrT="[Text]" custT="1"/>
      <dgm:spPr>
        <a:effectLst>
          <a:glow rad="101600">
            <a:schemeClr val="accent5">
              <a:satMod val="175000"/>
              <a:alpha val="40000"/>
            </a:schemeClr>
          </a:glow>
        </a:effectLst>
      </dgm:spPr>
      <dgm:t>
        <a:bodyPr/>
        <a:lstStyle/>
        <a:p>
          <a:pPr algn="ctr"/>
          <a:r>
            <a:rPr lang="en-US" sz="2400" b="1" u="sng" dirty="0" smtClean="0"/>
            <a:t>Federalist Party</a:t>
          </a:r>
        </a:p>
        <a:p>
          <a:pPr algn="l"/>
          <a:r>
            <a:rPr lang="en-US" sz="2400" dirty="0" smtClean="0"/>
            <a:t>1. Government Economic Policies</a:t>
          </a:r>
        </a:p>
        <a:p>
          <a:pPr algn="l"/>
          <a:r>
            <a:rPr lang="en-US" sz="2400" dirty="0" smtClean="0"/>
            <a:t>2. Manufacturing and Trade</a:t>
          </a:r>
        </a:p>
        <a:p>
          <a:pPr algn="l"/>
          <a:r>
            <a:rPr lang="en-US" sz="2400" dirty="0" smtClean="0"/>
            <a:t>3. High Federal Taxes</a:t>
          </a:r>
        </a:p>
        <a:p>
          <a:pPr algn="ctr"/>
          <a:endParaRPr lang="en-US" sz="2400" dirty="0" smtClean="0"/>
        </a:p>
      </dgm:t>
    </dgm:pt>
    <dgm:pt modelId="{72F68EF9-D590-4698-A894-6641FBC0867C}" type="parTrans" cxnId="{F933F2CC-D7F2-48F9-9030-4718D8E47E16}">
      <dgm:prSet/>
      <dgm:spPr/>
      <dgm:t>
        <a:bodyPr/>
        <a:lstStyle/>
        <a:p>
          <a:endParaRPr lang="en-US"/>
        </a:p>
      </dgm:t>
    </dgm:pt>
    <dgm:pt modelId="{C0B1F5AD-53EB-40B8-BFA1-A922D2A3F3FA}" type="sibTrans" cxnId="{F933F2CC-D7F2-48F9-9030-4718D8E47E16}">
      <dgm:prSet/>
      <dgm:spPr/>
      <dgm:t>
        <a:bodyPr/>
        <a:lstStyle/>
        <a:p>
          <a:endParaRPr lang="en-US"/>
        </a:p>
      </dgm:t>
    </dgm:pt>
    <dgm:pt modelId="{F34D84FB-A2B8-4A27-ABED-C7410D1199B5}">
      <dgm:prSet phldrT="[Text]" custT="1"/>
      <dgm:spPr>
        <a:effectLst>
          <a:glow rad="101600">
            <a:schemeClr val="accent2">
              <a:satMod val="175000"/>
              <a:alpha val="40000"/>
            </a:schemeClr>
          </a:glow>
        </a:effectLst>
      </dgm:spPr>
      <dgm:t>
        <a:bodyPr/>
        <a:lstStyle/>
        <a:p>
          <a:r>
            <a:rPr lang="en-US" sz="2400" dirty="0" smtClean="0"/>
            <a:t>1. Laissez Faire</a:t>
          </a:r>
        </a:p>
        <a:p>
          <a:r>
            <a:rPr lang="en-US" sz="2400" dirty="0" smtClean="0"/>
            <a:t>2. Agriculture</a:t>
          </a:r>
        </a:p>
        <a:p>
          <a:r>
            <a:rPr lang="en-US" sz="2400" dirty="0" smtClean="0"/>
            <a:t>3. No Federal Taxes</a:t>
          </a:r>
        </a:p>
        <a:p>
          <a:endParaRPr lang="en-US" sz="2400" dirty="0" smtClean="0"/>
        </a:p>
      </dgm:t>
    </dgm:pt>
    <dgm:pt modelId="{85F61B65-3B48-459C-9E31-1AE218B87D27}" type="parTrans" cxnId="{1FC4407E-BB8E-443F-B8D4-043611F0A7A2}">
      <dgm:prSet/>
      <dgm:spPr/>
      <dgm:t>
        <a:bodyPr/>
        <a:lstStyle/>
        <a:p>
          <a:endParaRPr lang="en-US"/>
        </a:p>
      </dgm:t>
    </dgm:pt>
    <dgm:pt modelId="{F7E9C623-9488-4D12-830D-FAEFDA7143AF}" type="sibTrans" cxnId="{1FC4407E-BB8E-443F-B8D4-043611F0A7A2}">
      <dgm:prSet/>
      <dgm:spPr/>
      <dgm:t>
        <a:bodyPr/>
        <a:lstStyle/>
        <a:p>
          <a:endParaRPr lang="en-US"/>
        </a:p>
      </dgm:t>
    </dgm:pt>
    <dgm:pt modelId="{3FEAA93A-0036-477B-A6EC-ACD84F9917E5}" type="pres">
      <dgm:prSet presAssocID="{E7AF1CE0-3F61-4230-9E97-C81F211365DB}" presName="compositeShape" presStyleCnt="0">
        <dgm:presLayoutVars>
          <dgm:chMax val="7"/>
          <dgm:dir/>
          <dgm:resizeHandles val="exact"/>
        </dgm:presLayoutVars>
      </dgm:prSet>
      <dgm:spPr/>
    </dgm:pt>
    <dgm:pt modelId="{7C0A12B4-B504-434E-AFF7-707F2004E612}" type="pres">
      <dgm:prSet presAssocID="{F06A997F-B428-4E7C-9977-FA610EE755E0}" presName="circ1" presStyleLbl="vennNode1" presStyleIdx="0" presStyleCnt="2" custScaleX="104054"/>
      <dgm:spPr/>
      <dgm:t>
        <a:bodyPr/>
        <a:lstStyle/>
        <a:p>
          <a:endParaRPr lang="en-US"/>
        </a:p>
      </dgm:t>
    </dgm:pt>
    <dgm:pt modelId="{817AC22B-9087-4C6A-B8C3-B9F8D76A710C}" type="pres">
      <dgm:prSet presAssocID="{F06A997F-B428-4E7C-9977-FA610EE755E0}" presName="circ1Tx" presStyleLbl="revTx" presStyleIdx="0" presStyleCnt="0">
        <dgm:presLayoutVars>
          <dgm:chMax val="0"/>
          <dgm:chPref val="0"/>
          <dgm:bulletEnabled val="1"/>
        </dgm:presLayoutVars>
      </dgm:prSet>
      <dgm:spPr/>
      <dgm:t>
        <a:bodyPr/>
        <a:lstStyle/>
        <a:p>
          <a:endParaRPr lang="en-US"/>
        </a:p>
      </dgm:t>
    </dgm:pt>
    <dgm:pt modelId="{400A9FF8-EB2E-46C0-BBBB-CF10A6EF12F8}" type="pres">
      <dgm:prSet presAssocID="{F34D84FB-A2B8-4A27-ABED-C7410D1199B5}" presName="circ2" presStyleLbl="vennNode1" presStyleIdx="1" presStyleCnt="2" custScaleX="108108" custLinFactNeighborX="-1990" custLinFactNeighborY="-450"/>
      <dgm:spPr/>
      <dgm:t>
        <a:bodyPr/>
        <a:lstStyle/>
        <a:p>
          <a:endParaRPr lang="en-US"/>
        </a:p>
      </dgm:t>
    </dgm:pt>
    <dgm:pt modelId="{ACCA58C1-0802-4627-B4AE-9AD61A9E65E6}" type="pres">
      <dgm:prSet presAssocID="{F34D84FB-A2B8-4A27-ABED-C7410D1199B5}" presName="circ2Tx" presStyleLbl="revTx" presStyleIdx="0" presStyleCnt="0">
        <dgm:presLayoutVars>
          <dgm:chMax val="0"/>
          <dgm:chPref val="0"/>
          <dgm:bulletEnabled val="1"/>
        </dgm:presLayoutVars>
      </dgm:prSet>
      <dgm:spPr/>
      <dgm:t>
        <a:bodyPr/>
        <a:lstStyle/>
        <a:p>
          <a:endParaRPr lang="en-US"/>
        </a:p>
      </dgm:t>
    </dgm:pt>
  </dgm:ptLst>
  <dgm:cxnLst>
    <dgm:cxn modelId="{25A23BDA-0785-4D28-BA6B-D9E976808863}" type="presOf" srcId="{F34D84FB-A2B8-4A27-ABED-C7410D1199B5}" destId="{ACCA58C1-0802-4627-B4AE-9AD61A9E65E6}" srcOrd="1" destOrd="0" presId="urn:microsoft.com/office/officeart/2005/8/layout/venn1"/>
    <dgm:cxn modelId="{F7245361-326A-490F-9E1B-C1D382011AFA}" type="presOf" srcId="{E7AF1CE0-3F61-4230-9E97-C81F211365DB}" destId="{3FEAA93A-0036-477B-A6EC-ACD84F9917E5}" srcOrd="0" destOrd="0" presId="urn:microsoft.com/office/officeart/2005/8/layout/venn1"/>
    <dgm:cxn modelId="{08C5B859-EC95-4BB2-B042-B0A1135FEF1A}" type="presOf" srcId="{F34D84FB-A2B8-4A27-ABED-C7410D1199B5}" destId="{400A9FF8-EB2E-46C0-BBBB-CF10A6EF12F8}" srcOrd="0" destOrd="0" presId="urn:microsoft.com/office/officeart/2005/8/layout/venn1"/>
    <dgm:cxn modelId="{EA2DB01D-BF26-4CD0-8F4F-9872DBE95977}" type="presOf" srcId="{F06A997F-B428-4E7C-9977-FA610EE755E0}" destId="{817AC22B-9087-4C6A-B8C3-B9F8D76A710C}" srcOrd="1" destOrd="0" presId="urn:microsoft.com/office/officeart/2005/8/layout/venn1"/>
    <dgm:cxn modelId="{F933F2CC-D7F2-48F9-9030-4718D8E47E16}" srcId="{E7AF1CE0-3F61-4230-9E97-C81F211365DB}" destId="{F06A997F-B428-4E7C-9977-FA610EE755E0}" srcOrd="0" destOrd="0" parTransId="{72F68EF9-D590-4698-A894-6641FBC0867C}" sibTransId="{C0B1F5AD-53EB-40B8-BFA1-A922D2A3F3FA}"/>
    <dgm:cxn modelId="{FEB19920-F8D2-4D12-AE2C-A7CB64C62D1A}" type="presOf" srcId="{F06A997F-B428-4E7C-9977-FA610EE755E0}" destId="{7C0A12B4-B504-434E-AFF7-707F2004E612}" srcOrd="0" destOrd="0" presId="urn:microsoft.com/office/officeart/2005/8/layout/venn1"/>
    <dgm:cxn modelId="{1FC4407E-BB8E-443F-B8D4-043611F0A7A2}" srcId="{E7AF1CE0-3F61-4230-9E97-C81F211365DB}" destId="{F34D84FB-A2B8-4A27-ABED-C7410D1199B5}" srcOrd="1" destOrd="0" parTransId="{85F61B65-3B48-459C-9E31-1AE218B87D27}" sibTransId="{F7E9C623-9488-4D12-830D-FAEFDA7143AF}"/>
    <dgm:cxn modelId="{38E3184D-40DE-430E-93AA-E964A1180A20}" type="presParOf" srcId="{3FEAA93A-0036-477B-A6EC-ACD84F9917E5}" destId="{7C0A12B4-B504-434E-AFF7-707F2004E612}" srcOrd="0" destOrd="0" presId="urn:microsoft.com/office/officeart/2005/8/layout/venn1"/>
    <dgm:cxn modelId="{B48DE3A9-8EA3-4C24-8980-BEE418D79D73}" type="presParOf" srcId="{3FEAA93A-0036-477B-A6EC-ACD84F9917E5}" destId="{817AC22B-9087-4C6A-B8C3-B9F8D76A710C}" srcOrd="1" destOrd="0" presId="urn:microsoft.com/office/officeart/2005/8/layout/venn1"/>
    <dgm:cxn modelId="{C2D0A2D8-6038-4CFB-A408-F981AA003DF8}" type="presParOf" srcId="{3FEAA93A-0036-477B-A6EC-ACD84F9917E5}" destId="{400A9FF8-EB2E-46C0-BBBB-CF10A6EF12F8}" srcOrd="2" destOrd="0" presId="urn:microsoft.com/office/officeart/2005/8/layout/venn1"/>
    <dgm:cxn modelId="{A7FFCE35-1540-43FD-9F2E-72C2BD2A1672}" type="presParOf" srcId="{3FEAA93A-0036-477B-A6EC-ACD84F9917E5}" destId="{ACCA58C1-0802-4627-B4AE-9AD61A9E65E6}" srcOrd="3"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0A12B4-B504-434E-AFF7-707F2004E612}">
      <dsp:nvSpPr>
        <dsp:cNvPr id="0" name=""/>
        <dsp:cNvSpPr/>
      </dsp:nvSpPr>
      <dsp:spPr>
        <a:xfrm>
          <a:off x="51437" y="129540"/>
          <a:ext cx="5280657" cy="5074919"/>
        </a:xfrm>
        <a:prstGeom prst="ellipse">
          <a:avLst/>
        </a:prstGeom>
        <a:solidFill>
          <a:schemeClr val="accent4">
            <a:alpha val="50000"/>
            <a:hueOff val="0"/>
            <a:satOff val="0"/>
            <a:lumOff val="0"/>
            <a:alphaOff val="0"/>
          </a:schemeClr>
        </a:solidFill>
        <a:ln>
          <a:noFill/>
        </a:ln>
        <a:effectLst>
          <a:glow rad="101600">
            <a:schemeClr val="accent5">
              <a:satMod val="175000"/>
              <a:alpha val="40000"/>
            </a:schemeClr>
          </a:glow>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b="1" u="sng" kern="1200" dirty="0" smtClean="0"/>
            <a:t>Federalist Party</a:t>
          </a:r>
        </a:p>
        <a:p>
          <a:pPr lvl="0" algn="l" defTabSz="1066800">
            <a:lnSpc>
              <a:spcPct val="90000"/>
            </a:lnSpc>
            <a:spcBef>
              <a:spcPct val="0"/>
            </a:spcBef>
            <a:spcAft>
              <a:spcPct val="35000"/>
            </a:spcAft>
          </a:pPr>
          <a:r>
            <a:rPr lang="en-US" sz="2400" kern="1200" dirty="0" smtClean="0"/>
            <a:t>1. Government Economic Policies</a:t>
          </a:r>
        </a:p>
        <a:p>
          <a:pPr lvl="0" algn="l" defTabSz="1066800">
            <a:lnSpc>
              <a:spcPct val="90000"/>
            </a:lnSpc>
            <a:spcBef>
              <a:spcPct val="0"/>
            </a:spcBef>
            <a:spcAft>
              <a:spcPct val="35000"/>
            </a:spcAft>
          </a:pPr>
          <a:r>
            <a:rPr lang="en-US" sz="2400" kern="1200" dirty="0" smtClean="0"/>
            <a:t>2. Manufacturing and Trade</a:t>
          </a:r>
        </a:p>
        <a:p>
          <a:pPr lvl="0" algn="l" defTabSz="1066800">
            <a:lnSpc>
              <a:spcPct val="90000"/>
            </a:lnSpc>
            <a:spcBef>
              <a:spcPct val="0"/>
            </a:spcBef>
            <a:spcAft>
              <a:spcPct val="35000"/>
            </a:spcAft>
          </a:pPr>
          <a:r>
            <a:rPr lang="en-US" sz="2400" kern="1200" dirty="0" smtClean="0"/>
            <a:t>3. High Federal Taxes</a:t>
          </a:r>
        </a:p>
        <a:p>
          <a:pPr lvl="0" algn="ctr" defTabSz="1066800">
            <a:lnSpc>
              <a:spcPct val="90000"/>
            </a:lnSpc>
            <a:spcBef>
              <a:spcPct val="0"/>
            </a:spcBef>
            <a:spcAft>
              <a:spcPct val="35000"/>
            </a:spcAft>
          </a:pPr>
          <a:endParaRPr lang="en-US" sz="2400" kern="1200" dirty="0" smtClean="0"/>
        </a:p>
      </dsp:txBody>
      <dsp:txXfrm>
        <a:off x="788826" y="727982"/>
        <a:ext cx="3044703" cy="3878035"/>
      </dsp:txXfrm>
    </dsp:sp>
    <dsp:sp modelId="{400A9FF8-EB2E-46C0-BBBB-CF10A6EF12F8}">
      <dsp:nvSpPr>
        <dsp:cNvPr id="0" name=""/>
        <dsp:cNvSpPr/>
      </dsp:nvSpPr>
      <dsp:spPr>
        <a:xfrm>
          <a:off x="3505177" y="106702"/>
          <a:ext cx="5486394" cy="5074919"/>
        </a:xfrm>
        <a:prstGeom prst="ellipse">
          <a:avLst/>
        </a:prstGeom>
        <a:solidFill>
          <a:schemeClr val="accent4">
            <a:alpha val="50000"/>
            <a:hueOff val="-4464770"/>
            <a:satOff val="26899"/>
            <a:lumOff val="2156"/>
            <a:alphaOff val="0"/>
          </a:schemeClr>
        </a:solidFill>
        <a:ln>
          <a:noFill/>
        </a:ln>
        <a:effectLst>
          <a:glow rad="101600">
            <a:schemeClr val="accent2">
              <a:satMod val="175000"/>
              <a:alpha val="40000"/>
            </a:schemeClr>
          </a:glow>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1. Laissez Faire</a:t>
          </a:r>
        </a:p>
        <a:p>
          <a:pPr lvl="0" algn="ctr" defTabSz="1066800">
            <a:lnSpc>
              <a:spcPct val="90000"/>
            </a:lnSpc>
            <a:spcBef>
              <a:spcPct val="0"/>
            </a:spcBef>
            <a:spcAft>
              <a:spcPct val="35000"/>
            </a:spcAft>
          </a:pPr>
          <a:r>
            <a:rPr lang="en-US" sz="2400" kern="1200" dirty="0" smtClean="0"/>
            <a:t>2. Agriculture</a:t>
          </a:r>
        </a:p>
        <a:p>
          <a:pPr lvl="0" algn="ctr" defTabSz="1066800">
            <a:lnSpc>
              <a:spcPct val="90000"/>
            </a:lnSpc>
            <a:spcBef>
              <a:spcPct val="0"/>
            </a:spcBef>
            <a:spcAft>
              <a:spcPct val="35000"/>
            </a:spcAft>
          </a:pPr>
          <a:r>
            <a:rPr lang="en-US" sz="2400" kern="1200" dirty="0" smtClean="0"/>
            <a:t>3. No Federal Taxes</a:t>
          </a:r>
        </a:p>
        <a:p>
          <a:pPr lvl="0" algn="ctr" defTabSz="1066800">
            <a:lnSpc>
              <a:spcPct val="90000"/>
            </a:lnSpc>
            <a:spcBef>
              <a:spcPct val="0"/>
            </a:spcBef>
            <a:spcAft>
              <a:spcPct val="35000"/>
            </a:spcAft>
          </a:pPr>
          <a:endParaRPr lang="en-US" sz="2400" kern="1200" dirty="0" smtClean="0"/>
        </a:p>
      </dsp:txBody>
      <dsp:txXfrm>
        <a:off x="5062127" y="705145"/>
        <a:ext cx="3163326" cy="387803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E71878-4A91-4F70-88E5-F7E5228070F7}" type="datetimeFigureOut">
              <a:rPr lang="en-US" smtClean="0"/>
              <a:pPr/>
              <a:t>2/21/2010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6B58EC-7402-4268-A938-08DD18E708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6B58EC-7402-4268-A938-08DD18E70875}"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F85F05-0084-4A15-BACC-B60306DF3604}" type="datetimeFigureOut">
              <a:rPr lang="en-US" smtClean="0"/>
              <a:pPr/>
              <a:t>2/21/2010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F85F05-0084-4A15-BACC-B60306DF3604}" type="datetimeFigureOut">
              <a:rPr lang="en-US" smtClean="0"/>
              <a:pPr/>
              <a:t>2/21/2010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F85F05-0084-4A15-BACC-B60306DF3604}" type="datetimeFigureOut">
              <a:rPr lang="en-US" smtClean="0"/>
              <a:pPr/>
              <a:t>2/21/2010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F85F05-0084-4A15-BACC-B60306DF3604}" type="datetimeFigureOut">
              <a:rPr lang="en-US" smtClean="0"/>
              <a:pPr/>
              <a:t>2/21/2010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stellar"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0F85F05-0084-4A15-BACC-B60306DF3604}" type="datetimeFigureOut">
              <a:rPr lang="en-US" smtClean="0"/>
              <a:pPr/>
              <a:t>2/21/2010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2000"/>
                        <p:tgtEl>
                          <p:spTgt spid="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F85F05-0084-4A15-BACC-B60306DF3604}" type="datetimeFigureOut">
              <a:rPr lang="en-US" smtClean="0"/>
              <a:pPr/>
              <a:t>2/21/2010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F85F05-0084-4A15-BACC-B60306DF3604}" type="datetimeFigureOut">
              <a:rPr lang="en-US" smtClean="0"/>
              <a:pPr/>
              <a:t>2/21/2010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F85F05-0084-4A15-BACC-B60306DF3604}" type="datetimeFigureOut">
              <a:rPr lang="en-US" smtClean="0"/>
              <a:pPr/>
              <a:t>2/21/2010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F85F05-0084-4A15-BACC-B60306DF3604}" type="datetimeFigureOut">
              <a:rPr lang="en-US" smtClean="0"/>
              <a:pPr/>
              <a:t>2/21/2010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F85F05-0084-4A15-BACC-B60306DF3604}" type="datetimeFigureOut">
              <a:rPr lang="en-US" smtClean="0"/>
              <a:pPr/>
              <a:t>2/21/2010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F85F05-0084-4A15-BACC-B60306DF3604}" type="datetimeFigureOut">
              <a:rPr lang="en-US" smtClean="0"/>
              <a:pPr/>
              <a:t>2/21/2010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F85F05-0084-4A15-BACC-B60306DF3604}" type="datetimeFigureOut">
              <a:rPr lang="en-US" smtClean="0"/>
              <a:pPr/>
              <a:t>2/21/2010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A97F19-A218-4DE1-A497-C29480126702}" type="slidenum">
              <a:rPr lang="en-US" smtClean="0"/>
              <a:pPr/>
              <a:t>‹#›</a:t>
            </a:fld>
            <a:endParaRPr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25000">
              <a:srgbClr val="FF0000"/>
            </a:gs>
            <a:gs pos="50000">
              <a:schemeClr val="bg1"/>
            </a:gs>
            <a:gs pos="75000">
              <a:srgbClr val="0070C0"/>
            </a:gs>
            <a:gs pos="100000">
              <a:srgbClr val="0070C0"/>
            </a:gs>
          </a:gsLst>
          <a:lin ang="108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F85F05-0084-4A15-BACC-B60306DF3604}" type="datetimeFigureOut">
              <a:rPr lang="en-US" smtClean="0"/>
              <a:pPr/>
              <a:t>2/21/2010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97F19-A218-4DE1-A497-C2948012670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spd="slow">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4.gif"/><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http://z.about.com/d/politicalhumor/1/0/B/j/1/health_care_plans.jpg"/>
          <p:cNvPicPr>
            <a:picLocks noChangeAspect="1" noChangeArrowheads="1"/>
          </p:cNvPicPr>
          <p:nvPr/>
        </p:nvPicPr>
        <p:blipFill>
          <a:blip r:embed="rId2" cstate="print"/>
          <a:srcRect/>
          <a:stretch>
            <a:fillRect/>
          </a:stretch>
        </p:blipFill>
        <p:spPr bwMode="auto">
          <a:xfrm>
            <a:off x="489791" y="465315"/>
            <a:ext cx="8164419" cy="592737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371600"/>
            <a:ext cx="8458200" cy="2384425"/>
          </a:xfrm>
        </p:spPr>
        <p:txBody>
          <a:bodyPr>
            <a:normAutofit/>
          </a:bodyPr>
          <a:lstStyle/>
          <a:p>
            <a:r>
              <a:rPr lang="en-US" sz="4800" dirty="0" smtClean="0">
                <a:solidFill>
                  <a:srgbClr val="FF0000"/>
                </a:solidFill>
                <a:latin typeface="Castellar" pitchFamily="18" charset="0"/>
              </a:rPr>
              <a:t>What do </a:t>
            </a:r>
            <a:r>
              <a:rPr lang="en-US" sz="4800" dirty="0" smtClean="0">
                <a:solidFill>
                  <a:srgbClr val="0070C0"/>
                </a:solidFill>
                <a:latin typeface="Castellar" pitchFamily="18" charset="0"/>
              </a:rPr>
              <a:t>you think?</a:t>
            </a:r>
            <a:endParaRPr lang="en-US" sz="4800" dirty="0">
              <a:solidFill>
                <a:srgbClr val="0070C0"/>
              </a:solidFill>
              <a:latin typeface="Castellar" pitchFamily="18" charset="0"/>
            </a:endParaRPr>
          </a:p>
        </p:txBody>
      </p:sp>
      <p:sp>
        <p:nvSpPr>
          <p:cNvPr id="4" name="Subtitle 3"/>
          <p:cNvSpPr>
            <a:spLocks noGrp="1"/>
          </p:cNvSpPr>
          <p:nvPr>
            <p:ph type="subTitle" idx="1"/>
          </p:nvPr>
        </p:nvSpPr>
        <p:spPr>
          <a:xfrm>
            <a:off x="1371600" y="3352800"/>
            <a:ext cx="6400800" cy="1752600"/>
          </a:xfrm>
        </p:spPr>
        <p:txBody>
          <a:bodyPr/>
          <a:lstStyle/>
          <a:p>
            <a:r>
              <a:rPr lang="en-US" dirty="0" smtClean="0">
                <a:solidFill>
                  <a:schemeClr val="tx1"/>
                </a:solidFill>
              </a:rPr>
              <a:t>Begin the Class Debate!</a:t>
            </a:r>
            <a:endParaRPr lang="en-US" dirty="0">
              <a:solidFill>
                <a:schemeClr val="tx1"/>
              </a:solidFill>
            </a:endParaRPr>
          </a:p>
        </p:txBody>
      </p:sp>
      <p:pic>
        <p:nvPicPr>
          <p:cNvPr id="20482" name="Picture 2" descr="C:\Users\Ryan\AppData\Local\Microsoft\Windows\Temporary Internet Files\Content.IE5\9YLZ7SBP\MMj01740200000[1].gif"/>
          <p:cNvPicPr>
            <a:picLocks noChangeAspect="1" noChangeArrowheads="1" noCrop="1"/>
          </p:cNvPicPr>
          <p:nvPr/>
        </p:nvPicPr>
        <p:blipFill>
          <a:blip r:embed="rId2" cstate="print"/>
          <a:srcRect/>
          <a:stretch>
            <a:fillRect/>
          </a:stretch>
        </p:blipFill>
        <p:spPr bwMode="auto">
          <a:xfrm>
            <a:off x="3733800" y="4724400"/>
            <a:ext cx="1600200" cy="173156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rules</a:t>
            </a:r>
            <a:endParaRPr lang="en-US" dirty="0"/>
          </a:p>
        </p:txBody>
      </p:sp>
      <p:sp>
        <p:nvSpPr>
          <p:cNvPr id="3" name="Content Placeholder 2"/>
          <p:cNvSpPr>
            <a:spLocks noGrp="1"/>
          </p:cNvSpPr>
          <p:nvPr>
            <p:ph idx="1"/>
          </p:nvPr>
        </p:nvSpPr>
        <p:spPr/>
        <p:txBody>
          <a:bodyPr>
            <a:normAutofit/>
          </a:bodyPr>
          <a:lstStyle/>
          <a:p>
            <a:r>
              <a:rPr lang="en-US" sz="4000" dirty="0" smtClean="0"/>
              <a:t>Four Groups – Two Federalist and Two Republican</a:t>
            </a:r>
          </a:p>
          <a:p>
            <a:r>
              <a:rPr lang="en-US" sz="4000" dirty="0" smtClean="0"/>
              <a:t>One spokesperson from each group</a:t>
            </a:r>
          </a:p>
          <a:p>
            <a:r>
              <a:rPr lang="en-US" sz="4000" dirty="0" smtClean="0"/>
              <a:t>3 minutes to respond/3 minutes for rebuttal (for each team of two)</a:t>
            </a:r>
          </a:p>
          <a:p>
            <a:r>
              <a:rPr lang="en-US" sz="4000" dirty="0" smtClean="0"/>
              <a:t>Closing Arguments</a:t>
            </a:r>
          </a:p>
          <a:p>
            <a:pPr>
              <a:buNone/>
            </a:pPr>
            <a:endParaRPr lang="en-US" sz="4000" dirty="0" smtClean="0"/>
          </a:p>
          <a:p>
            <a:endParaRPr lang="en-US" sz="4000" dirty="0" smtClean="0"/>
          </a:p>
          <a:p>
            <a:endParaRPr lang="en-US" dirty="0"/>
          </a:p>
        </p:txBody>
      </p:sp>
      <p:pic>
        <p:nvPicPr>
          <p:cNvPr id="2051" name="Picture 3" descr="C:\Program Files (x86)\Microsoft Office\MEDIA\CAGCAT10\j0234687.gif"/>
          <p:cNvPicPr>
            <a:picLocks noChangeAspect="1" noChangeArrowheads="1" noCrop="1"/>
          </p:cNvPicPr>
          <p:nvPr/>
        </p:nvPicPr>
        <p:blipFill>
          <a:blip r:embed="rId2" cstate="print"/>
          <a:srcRect/>
          <a:stretch>
            <a:fillRect/>
          </a:stretch>
        </p:blipFill>
        <p:spPr bwMode="auto">
          <a:xfrm>
            <a:off x="381000" y="457200"/>
            <a:ext cx="1778418" cy="1047750"/>
          </a:xfrm>
          <a:prstGeom prst="rect">
            <a:avLst/>
          </a:prstGeom>
          <a:noFill/>
        </p:spPr>
      </p:pic>
      <p:pic>
        <p:nvPicPr>
          <p:cNvPr id="2052" name="Picture 4" descr="C:\Users\Ryan\AppData\Local\Microsoft\Windows\Temporary Internet Files\Content.IE5\CC0LJKTF\MMj02832140000[1].gif"/>
          <p:cNvPicPr>
            <a:picLocks noChangeAspect="1" noChangeArrowheads="1" noCrop="1"/>
          </p:cNvPicPr>
          <p:nvPr/>
        </p:nvPicPr>
        <p:blipFill>
          <a:blip r:embed="rId3" cstate="print"/>
          <a:srcRect/>
          <a:stretch>
            <a:fillRect/>
          </a:stretch>
        </p:blipFill>
        <p:spPr bwMode="auto">
          <a:xfrm>
            <a:off x="7239000" y="5181600"/>
            <a:ext cx="1295400" cy="1381125"/>
          </a:xfrm>
          <a:prstGeom prst="rect">
            <a:avLst/>
          </a:prstGeom>
          <a:noFill/>
          <a:ln>
            <a:solidFill>
              <a:schemeClr val="tx1"/>
            </a:solidFill>
          </a:ln>
        </p:spPr>
      </p:pic>
    </p:spTree>
  </p:cSld>
  <p:clrMapOvr>
    <a:masterClrMapping/>
  </p:clrMapOvr>
  <p:transition spd="slow">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0" name="Picture 16" descr="C:\Users\Ryan\AppData\Local\Microsoft\Windows\Temporary Internet Files\Content.IE5\2U27V0RD\MMj01629790000[1].gif"/>
          <p:cNvPicPr>
            <a:picLocks noChangeAspect="1" noChangeArrowheads="1" noCrop="1"/>
          </p:cNvPicPr>
          <p:nvPr/>
        </p:nvPicPr>
        <p:blipFill>
          <a:blip r:embed="rId2" cstate="print"/>
          <a:srcRect/>
          <a:stretch>
            <a:fillRect/>
          </a:stretch>
        </p:blipFill>
        <p:spPr bwMode="auto">
          <a:xfrm>
            <a:off x="7391400" y="381000"/>
            <a:ext cx="1343025" cy="781050"/>
          </a:xfrm>
          <a:prstGeom prst="rect">
            <a:avLst/>
          </a:prstGeom>
          <a:noFill/>
        </p:spPr>
      </p:pic>
      <p:sp>
        <p:nvSpPr>
          <p:cNvPr id="2" name="Title 1"/>
          <p:cNvSpPr>
            <a:spLocks noGrp="1"/>
          </p:cNvSpPr>
          <p:nvPr>
            <p:ph type="title"/>
          </p:nvPr>
        </p:nvSpPr>
        <p:spPr/>
        <p:txBody>
          <a:bodyPr/>
          <a:lstStyle/>
          <a:p>
            <a:r>
              <a:rPr lang="en-US" dirty="0" smtClean="0"/>
              <a:t>The Issue</a:t>
            </a:r>
            <a:endParaRPr lang="en-US" dirty="0"/>
          </a:p>
        </p:txBody>
      </p:sp>
      <p:sp>
        <p:nvSpPr>
          <p:cNvPr id="3" name="Content Placeholder 2"/>
          <p:cNvSpPr>
            <a:spLocks noGrp="1"/>
          </p:cNvSpPr>
          <p:nvPr>
            <p:ph idx="1"/>
          </p:nvPr>
        </p:nvSpPr>
        <p:spPr>
          <a:xfrm>
            <a:off x="228600" y="1295400"/>
            <a:ext cx="8534400" cy="5334000"/>
          </a:xfrm>
        </p:spPr>
        <p:txBody>
          <a:bodyPr>
            <a:normAutofit fontScale="92500" lnSpcReduction="10000"/>
          </a:bodyPr>
          <a:lstStyle/>
          <a:p>
            <a:r>
              <a:rPr lang="en-US" dirty="0" smtClean="0"/>
              <a:t>One of the most important issues in modern America is the economic crisis.  With bank bailouts, rising unemployment, national debt, and numerous other problems, people during the beginnings of the country over 200 years ago faced many of the same difficulties.</a:t>
            </a:r>
          </a:p>
          <a:p>
            <a:r>
              <a:rPr lang="en-US" dirty="0" smtClean="0"/>
              <a:t>The major argument in the 1790’s and early 1800’s was the role of the federal government in the economy.  Today, the government in both parties focuses on regulating the economy, but many economic problems also began as government policies.</a:t>
            </a:r>
          </a:p>
          <a:p>
            <a:pPr>
              <a:buNone/>
            </a:pPr>
            <a:endParaRPr lang="en-US" dirty="0" smtClean="0"/>
          </a:p>
        </p:txBody>
      </p:sp>
      <p:pic>
        <p:nvPicPr>
          <p:cNvPr id="1032" name="Picture 8" descr="C:\Users\Ryan\AppData\Local\Microsoft\Windows\Temporary Internet Files\Content.IE5\CC0LJKTF\MMj02835870000[1].gif"/>
          <p:cNvPicPr>
            <a:picLocks noChangeAspect="1" noChangeArrowheads="1" noCrop="1"/>
          </p:cNvPicPr>
          <p:nvPr/>
        </p:nvPicPr>
        <p:blipFill>
          <a:blip r:embed="rId3" cstate="print"/>
          <a:srcRect/>
          <a:stretch>
            <a:fillRect/>
          </a:stretch>
        </p:blipFill>
        <p:spPr bwMode="auto">
          <a:xfrm>
            <a:off x="7848600" y="5962650"/>
            <a:ext cx="1101969" cy="895350"/>
          </a:xfrm>
          <a:prstGeom prst="rect">
            <a:avLst/>
          </a:prstGeom>
          <a:noFill/>
        </p:spPr>
      </p:pic>
      <p:pic>
        <p:nvPicPr>
          <p:cNvPr id="1037" name="Picture 13" descr="C:\Users\Ryan\AppData\Local\Microsoft\Windows\Temporary Internet Files\Content.IE5\2U27V0RD\MMj01725710000[1].gif"/>
          <p:cNvPicPr>
            <a:picLocks noChangeAspect="1" noChangeArrowheads="1" noCrop="1"/>
          </p:cNvPicPr>
          <p:nvPr/>
        </p:nvPicPr>
        <p:blipFill>
          <a:blip r:embed="rId4" cstate="print"/>
          <a:srcRect/>
          <a:stretch>
            <a:fillRect/>
          </a:stretch>
        </p:blipFill>
        <p:spPr bwMode="auto">
          <a:xfrm>
            <a:off x="228600" y="228600"/>
            <a:ext cx="1371600" cy="904875"/>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8" name="Text Placeholder 7"/>
          <p:cNvSpPr>
            <a:spLocks noGrp="1"/>
          </p:cNvSpPr>
          <p:nvPr>
            <p:ph type="body" sz="half" idx="2"/>
          </p:nvPr>
        </p:nvSpPr>
        <p:spPr>
          <a:xfrm>
            <a:off x="1600200" y="5867400"/>
            <a:ext cx="5867400" cy="804862"/>
          </a:xfrm>
        </p:spPr>
        <p:txBody>
          <a:bodyPr>
            <a:noAutofit/>
          </a:bodyPr>
          <a:lstStyle/>
          <a:p>
            <a:pPr algn="ctr"/>
            <a:r>
              <a:rPr lang="en-US" sz="3200" dirty="0" smtClean="0">
                <a:latin typeface="Castellar" pitchFamily="18" charset="0"/>
              </a:rPr>
              <a:t>The Economic Crisis </a:t>
            </a:r>
            <a:endParaRPr lang="en-US" sz="3200" dirty="0">
              <a:latin typeface="Castellar" pitchFamily="18" charset="0"/>
            </a:endParaRPr>
          </a:p>
        </p:txBody>
      </p:sp>
      <p:pic>
        <p:nvPicPr>
          <p:cNvPr id="1027" name="Picture 3"/>
          <p:cNvPicPr>
            <a:picLocks noChangeAspect="1" noChangeArrowheads="1"/>
          </p:cNvPicPr>
          <p:nvPr/>
        </p:nvPicPr>
        <p:blipFill>
          <a:blip r:embed="rId2" cstate="print"/>
          <a:srcRect/>
          <a:stretch>
            <a:fillRect/>
          </a:stretch>
        </p:blipFill>
        <p:spPr bwMode="auto">
          <a:xfrm>
            <a:off x="1752600" y="304800"/>
            <a:ext cx="5562600" cy="5393520"/>
          </a:xfrm>
          <a:prstGeom prst="rect">
            <a:avLst/>
          </a:prstGeom>
          <a:noFill/>
          <a:ln w="9525">
            <a:noFill/>
            <a:miter lim="800000"/>
            <a:headEnd/>
            <a:tailEnd/>
          </a:ln>
        </p:spPr>
      </p:pic>
      <p:sp>
        <p:nvSpPr>
          <p:cNvPr id="9" name="Picture Placeholder 8"/>
          <p:cNvSpPr>
            <a:spLocks noGrp="1"/>
          </p:cNvSpPr>
          <p:nvPr>
            <p:ph type="pic" idx="1"/>
          </p:nvPr>
        </p:nvSpPr>
        <p:spPr>
          <a:xfrm>
            <a:off x="1792288" y="612774"/>
            <a:ext cx="5486400" cy="4187826"/>
          </a:xfrm>
        </p:spPr>
      </p:sp>
    </p:spTree>
  </p:cSld>
  <p:clrMapOvr>
    <a:masterClrMapping/>
  </p:clrMapOvr>
  <p:transition spd="slow">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Argument</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Imagine that you were members of either the Federalist or Republican parties in the 1790’s, and you were given the opportunity to present a solution to the economic crisis during the time to Congress and the President, as well as your view on how the government should regulate economy.  </a:t>
            </a:r>
          </a:p>
          <a:p>
            <a:r>
              <a:rPr lang="en-US" dirty="0" smtClean="0"/>
              <a:t>Defend your views and create your own solutions to what you believe must be done as an appropriate representation of the party using relevant statistics and examples.  </a:t>
            </a:r>
          </a:p>
          <a:p>
            <a:pPr>
              <a:buNone/>
            </a:pPr>
            <a:endParaRPr lang="en-US" dirty="0"/>
          </a:p>
        </p:txBody>
      </p:sp>
      <p:pic>
        <p:nvPicPr>
          <p:cNvPr id="1027" name="Picture 3" descr="C:\Users\Ryan\AppData\Local\Microsoft\Windows\Temporary Internet Files\Content.IE5\2U27V0RD\MMj02834770000[1].gif"/>
          <p:cNvPicPr>
            <a:picLocks noChangeAspect="1" noChangeArrowheads="1" noCrop="1"/>
          </p:cNvPicPr>
          <p:nvPr/>
        </p:nvPicPr>
        <p:blipFill>
          <a:blip r:embed="rId2" cstate="print"/>
          <a:srcRect/>
          <a:stretch>
            <a:fillRect/>
          </a:stretch>
        </p:blipFill>
        <p:spPr bwMode="auto">
          <a:xfrm>
            <a:off x="7620000" y="228600"/>
            <a:ext cx="923925" cy="952500"/>
          </a:xfrm>
          <a:prstGeom prst="rect">
            <a:avLst/>
          </a:prstGeom>
          <a:noFill/>
        </p:spPr>
      </p:pic>
      <p:pic>
        <p:nvPicPr>
          <p:cNvPr id="1028" name="Picture 4" descr="C:\Users\Ryan\AppData\Local\Microsoft\Windows\Temporary Internet Files\Content.IE5\CC0LJKTF\MMj03098020000[1].gif"/>
          <p:cNvPicPr>
            <a:picLocks noChangeAspect="1" noChangeArrowheads="1" noCrop="1"/>
          </p:cNvPicPr>
          <p:nvPr/>
        </p:nvPicPr>
        <p:blipFill>
          <a:blip r:embed="rId3" cstate="print"/>
          <a:srcRect/>
          <a:stretch>
            <a:fillRect/>
          </a:stretch>
        </p:blipFill>
        <p:spPr bwMode="auto">
          <a:xfrm>
            <a:off x="457200" y="457200"/>
            <a:ext cx="904875" cy="904875"/>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latin typeface="Castellar" pitchFamily="18" charset="0"/>
              </a:rPr>
              <a:t>Remember…</a:t>
            </a:r>
            <a:endParaRPr lang="en-US" i="1" dirty="0">
              <a:latin typeface="Castellar" pitchFamily="18" charset="0"/>
            </a:endParaRPr>
          </a:p>
        </p:txBody>
      </p:sp>
      <p:sp>
        <p:nvSpPr>
          <p:cNvPr id="3" name="Content Placeholder 2"/>
          <p:cNvSpPr>
            <a:spLocks noGrp="1"/>
          </p:cNvSpPr>
          <p:nvPr>
            <p:ph idx="4294967295"/>
          </p:nvPr>
        </p:nvSpPr>
        <p:spPr>
          <a:xfrm>
            <a:off x="0" y="1066800"/>
            <a:ext cx="8610600" cy="762000"/>
          </a:xfrm>
        </p:spPr>
        <p:txBody>
          <a:bodyPr>
            <a:normAutofit/>
          </a:bodyPr>
          <a:lstStyle/>
          <a:p>
            <a:r>
              <a:rPr lang="en-US" sz="3600" u="sng" dirty="0" smtClean="0"/>
              <a:t>Main Economic Problem</a:t>
            </a:r>
            <a:r>
              <a:rPr lang="en-US" sz="3600" dirty="0" smtClean="0"/>
              <a:t>: </a:t>
            </a:r>
            <a:r>
              <a:rPr lang="en-US" sz="3600" i="1" dirty="0" smtClean="0"/>
              <a:t>National Debt </a:t>
            </a:r>
          </a:p>
          <a:p>
            <a:pPr lvl="1">
              <a:buNone/>
            </a:pPr>
            <a:endParaRPr lang="en-US" sz="6000" dirty="0" smtClean="0"/>
          </a:p>
          <a:p>
            <a:pPr lvl="1"/>
            <a:endParaRPr lang="en-US" sz="6000" dirty="0" smtClean="0"/>
          </a:p>
          <a:p>
            <a:pPr lvl="1"/>
            <a:endParaRPr lang="en-US" sz="6000" dirty="0" smtClean="0"/>
          </a:p>
          <a:p>
            <a:pPr marL="514350" indent="-514350">
              <a:buNone/>
            </a:pPr>
            <a:endParaRPr lang="en-US" sz="6000" dirty="0"/>
          </a:p>
        </p:txBody>
      </p:sp>
      <p:pic>
        <p:nvPicPr>
          <p:cNvPr id="2055" name="Picture 7" descr="C:\Users\Ryan\AppData\Local\Microsoft\Windows\Temporary Internet Files\Content.IE5\CC0LJKTF\MMj02836790000[1].gif"/>
          <p:cNvPicPr>
            <a:picLocks noChangeAspect="1" noChangeArrowheads="1" noCrop="1"/>
          </p:cNvPicPr>
          <p:nvPr/>
        </p:nvPicPr>
        <p:blipFill>
          <a:blip r:embed="rId2" cstate="print"/>
          <a:srcRect/>
          <a:stretch>
            <a:fillRect/>
          </a:stretch>
        </p:blipFill>
        <p:spPr bwMode="auto">
          <a:xfrm>
            <a:off x="6934200" y="228600"/>
            <a:ext cx="885825" cy="904875"/>
          </a:xfrm>
          <a:prstGeom prst="rect">
            <a:avLst/>
          </a:prstGeom>
          <a:noFill/>
        </p:spPr>
      </p:pic>
      <p:graphicFrame>
        <p:nvGraphicFramePr>
          <p:cNvPr id="5" name="Diagram 4"/>
          <p:cNvGraphicFramePr/>
          <p:nvPr/>
        </p:nvGraphicFramePr>
        <p:xfrm>
          <a:off x="0" y="1676400"/>
          <a:ext cx="91440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657600" y="3429000"/>
            <a:ext cx="1676400" cy="2031325"/>
          </a:xfrm>
          <a:prstGeom prst="rect">
            <a:avLst/>
          </a:prstGeom>
          <a:noFill/>
        </p:spPr>
        <p:txBody>
          <a:bodyPr wrap="square" rtlCol="0">
            <a:spAutoFit/>
          </a:bodyPr>
          <a:lstStyle/>
          <a:p>
            <a:pPr marL="342900" indent="-342900">
              <a:buAutoNum type="arabicPeriod"/>
            </a:pPr>
            <a:r>
              <a:rPr lang="en-US" b="1" dirty="0" smtClean="0"/>
              <a:t>Capitalism and Free Market Economy</a:t>
            </a:r>
          </a:p>
          <a:p>
            <a:pPr marL="342900" indent="-342900">
              <a:buAutoNum type="arabicPeriod"/>
            </a:pPr>
            <a:r>
              <a:rPr lang="en-US" b="1" dirty="0" smtClean="0"/>
              <a:t>National Bank*</a:t>
            </a:r>
          </a:p>
          <a:p>
            <a:pPr marL="342900" indent="-342900">
              <a:buAutoNum type="arabicPeriod"/>
            </a:pPr>
            <a:r>
              <a:rPr lang="en-US" b="1" dirty="0" smtClean="0"/>
              <a:t>Tariff*</a:t>
            </a:r>
            <a:endParaRPr lang="en-US" b="1" dirty="0"/>
          </a:p>
        </p:txBody>
      </p:sp>
      <p:sp>
        <p:nvSpPr>
          <p:cNvPr id="7" name="TextBox 6"/>
          <p:cNvSpPr txBox="1"/>
          <p:nvPr/>
        </p:nvSpPr>
        <p:spPr>
          <a:xfrm>
            <a:off x="5562600" y="2895600"/>
            <a:ext cx="2362200" cy="461665"/>
          </a:xfrm>
          <a:prstGeom prst="rect">
            <a:avLst/>
          </a:prstGeom>
          <a:noFill/>
        </p:spPr>
        <p:txBody>
          <a:bodyPr wrap="square" rtlCol="0">
            <a:spAutoFit/>
          </a:bodyPr>
          <a:lstStyle/>
          <a:p>
            <a:r>
              <a:rPr lang="en-US" sz="2400" b="1" u="sng" dirty="0" smtClean="0"/>
              <a:t>Republican Party</a:t>
            </a:r>
            <a:endParaRPr lang="en-US" sz="2400" b="1" u="sng" dirty="0"/>
          </a:p>
        </p:txBody>
      </p:sp>
      <p:sp>
        <p:nvSpPr>
          <p:cNvPr id="8" name="TextBox 7"/>
          <p:cNvSpPr txBox="1"/>
          <p:nvPr/>
        </p:nvSpPr>
        <p:spPr>
          <a:xfrm>
            <a:off x="4724400" y="5943600"/>
            <a:ext cx="3276600" cy="369332"/>
          </a:xfrm>
          <a:prstGeom prst="rect">
            <a:avLst/>
          </a:prstGeom>
          <a:noFill/>
        </p:spPr>
        <p:txBody>
          <a:bodyPr wrap="square" rtlCol="0">
            <a:spAutoFit/>
          </a:bodyPr>
          <a:lstStyle/>
          <a:p>
            <a:r>
              <a:rPr lang="en-US" dirty="0" smtClean="0"/>
              <a:t>*Republicans originally opposed</a:t>
            </a:r>
            <a:endParaRPr lang="en-US" dirty="0"/>
          </a:p>
        </p:txBody>
      </p:sp>
    </p:spTree>
  </p:cSld>
  <p:clrMapOvr>
    <a:masterClrMapping/>
  </p:clrMapOvr>
  <p:transition spd="slow">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latin typeface="Castellar" pitchFamily="18" charset="0"/>
              </a:rPr>
              <a:t>Any Questions?</a:t>
            </a:r>
            <a:endParaRPr lang="en-US" sz="6000" dirty="0">
              <a:latin typeface="Castellar" pitchFamily="18" charset="0"/>
            </a:endParaRPr>
          </a:p>
        </p:txBody>
      </p:sp>
      <p:sp>
        <p:nvSpPr>
          <p:cNvPr id="3" name="Subtitle 2"/>
          <p:cNvSpPr>
            <a:spLocks noGrp="1"/>
          </p:cNvSpPr>
          <p:nvPr>
            <p:ph type="subTitle" idx="1"/>
          </p:nvPr>
        </p:nvSpPr>
        <p:spPr/>
        <p:txBody>
          <a:bodyPr/>
          <a:lstStyle/>
          <a:p>
            <a:endParaRPr lang="en-US"/>
          </a:p>
        </p:txBody>
      </p:sp>
      <p:pic>
        <p:nvPicPr>
          <p:cNvPr id="3079" name="Picture 7" descr="C:\Users\Ryan\AppData\Local\Microsoft\Windows\Temporary Internet Files\Content.IE5\CC0LJKTF\MMj02545000000[1].gif"/>
          <p:cNvPicPr>
            <a:picLocks noChangeAspect="1" noChangeArrowheads="1" noCrop="1"/>
          </p:cNvPicPr>
          <p:nvPr/>
        </p:nvPicPr>
        <p:blipFill>
          <a:blip r:embed="rId2" cstate="print"/>
          <a:srcRect/>
          <a:stretch>
            <a:fillRect/>
          </a:stretch>
        </p:blipFill>
        <p:spPr bwMode="auto">
          <a:xfrm>
            <a:off x="3962400" y="3810000"/>
            <a:ext cx="952500" cy="95250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610600" cy="2990850"/>
          </a:xfrm>
        </p:spPr>
        <p:txBody>
          <a:bodyPr>
            <a:noAutofit/>
          </a:bodyPr>
          <a:lstStyle/>
          <a:p>
            <a:r>
              <a:rPr lang="en-US" dirty="0" smtClean="0">
                <a:solidFill>
                  <a:srgbClr val="FF0000"/>
                </a:solidFill>
                <a:latin typeface="Castellar" pitchFamily="18" charset="0"/>
              </a:rPr>
              <a:t>Political</a:t>
            </a:r>
            <a:r>
              <a:rPr lang="en-US" dirty="0" smtClean="0">
                <a:latin typeface="Castellar" pitchFamily="18" charset="0"/>
              </a:rPr>
              <a:t> </a:t>
            </a:r>
            <a:r>
              <a:rPr lang="en-US" dirty="0" smtClean="0">
                <a:solidFill>
                  <a:srgbClr val="0070C0"/>
                </a:solidFill>
                <a:latin typeface="Castellar" pitchFamily="18" charset="0"/>
              </a:rPr>
              <a:t>Parties of</a:t>
            </a:r>
            <a:r>
              <a:rPr lang="en-US" dirty="0" smtClean="0">
                <a:latin typeface="Castellar" pitchFamily="18" charset="0"/>
              </a:rPr>
              <a:t> </a:t>
            </a:r>
            <a:r>
              <a:rPr lang="en-US" dirty="0" smtClean="0">
                <a:solidFill>
                  <a:srgbClr val="FF0000"/>
                </a:solidFill>
                <a:latin typeface="Castellar" pitchFamily="18" charset="0"/>
              </a:rPr>
              <a:t>Early</a:t>
            </a:r>
            <a:r>
              <a:rPr lang="en-US" dirty="0" smtClean="0">
                <a:latin typeface="Castellar" pitchFamily="18" charset="0"/>
              </a:rPr>
              <a:t> </a:t>
            </a:r>
            <a:r>
              <a:rPr lang="en-US" dirty="0" smtClean="0">
                <a:solidFill>
                  <a:srgbClr val="0070C0"/>
                </a:solidFill>
                <a:latin typeface="Castellar" pitchFamily="18" charset="0"/>
              </a:rPr>
              <a:t>America:  </a:t>
            </a:r>
            <a:r>
              <a:rPr lang="en-US" dirty="0" smtClean="0">
                <a:latin typeface="Castellar" pitchFamily="18" charset="0"/>
              </a:rPr>
              <a:t/>
            </a:r>
            <a:br>
              <a:rPr lang="en-US" dirty="0" smtClean="0">
                <a:latin typeface="Castellar" pitchFamily="18" charset="0"/>
              </a:rPr>
            </a:br>
            <a:r>
              <a:rPr lang="en-US" dirty="0" smtClean="0">
                <a:solidFill>
                  <a:srgbClr val="FF0000"/>
                </a:solidFill>
                <a:latin typeface="Castellar" pitchFamily="18" charset="0"/>
              </a:rPr>
              <a:t>The Yin</a:t>
            </a:r>
            <a:r>
              <a:rPr lang="en-US" dirty="0" smtClean="0">
                <a:latin typeface="Castellar" pitchFamily="18" charset="0"/>
              </a:rPr>
              <a:t> &amp;</a:t>
            </a:r>
            <a:r>
              <a:rPr lang="en-US" dirty="0" smtClean="0">
                <a:solidFill>
                  <a:srgbClr val="0070C0"/>
                </a:solidFill>
                <a:latin typeface="Castellar" pitchFamily="18" charset="0"/>
              </a:rPr>
              <a:t>Yang of </a:t>
            </a:r>
            <a:r>
              <a:rPr lang="en-US" dirty="0" smtClean="0">
                <a:solidFill>
                  <a:srgbClr val="FF0000"/>
                </a:solidFill>
                <a:latin typeface="Castellar" pitchFamily="18" charset="0"/>
              </a:rPr>
              <a:t>Human</a:t>
            </a:r>
            <a:r>
              <a:rPr lang="en-US" dirty="0" smtClean="0">
                <a:latin typeface="Castellar" pitchFamily="18" charset="0"/>
              </a:rPr>
              <a:t> </a:t>
            </a:r>
            <a:r>
              <a:rPr lang="en-US" dirty="0" smtClean="0">
                <a:solidFill>
                  <a:srgbClr val="0070C0"/>
                </a:solidFill>
                <a:latin typeface="Castellar" pitchFamily="18" charset="0"/>
              </a:rPr>
              <a:t>Belief</a:t>
            </a:r>
            <a:endParaRPr lang="en-US" dirty="0">
              <a:solidFill>
                <a:srgbClr val="0070C0"/>
              </a:solidFill>
              <a:latin typeface="Castellar" pitchFamily="18" charset="0"/>
            </a:endParaRPr>
          </a:p>
        </p:txBody>
      </p:sp>
      <p:sp>
        <p:nvSpPr>
          <p:cNvPr id="3" name="Subtitle 2"/>
          <p:cNvSpPr>
            <a:spLocks noGrp="1"/>
          </p:cNvSpPr>
          <p:nvPr>
            <p:ph type="subTitle" idx="1"/>
          </p:nvPr>
        </p:nvSpPr>
        <p:spPr>
          <a:xfrm>
            <a:off x="1447800" y="2895600"/>
            <a:ext cx="6400800" cy="1752600"/>
          </a:xfrm>
        </p:spPr>
        <p:txBody>
          <a:bodyPr/>
          <a:lstStyle/>
          <a:p>
            <a:endParaRPr lang="en-US" dirty="0" smtClean="0"/>
          </a:p>
          <a:p>
            <a:r>
              <a:rPr lang="en-US" sz="2400" b="1" dirty="0" smtClean="0">
                <a:solidFill>
                  <a:schemeClr val="tx1"/>
                </a:solidFill>
              </a:rPr>
              <a:t>By Ryan Fan</a:t>
            </a:r>
            <a:endParaRPr lang="en-US" sz="2400" b="1" dirty="0">
              <a:solidFill>
                <a:schemeClr val="tx1"/>
              </a:solidFill>
            </a:endParaRPr>
          </a:p>
        </p:txBody>
      </p:sp>
      <p:pic>
        <p:nvPicPr>
          <p:cNvPr id="1028" name="Picture 4" descr="C:\Users\Ryan\AppData\Local\Microsoft\Windows\Temporary Internet Files\Content.IE5\2U27V0RD\MMAG00224_0000[1].gif"/>
          <p:cNvPicPr>
            <a:picLocks noChangeAspect="1" noChangeArrowheads="1" noCrop="1"/>
          </p:cNvPicPr>
          <p:nvPr/>
        </p:nvPicPr>
        <p:blipFill>
          <a:blip r:embed="rId2" cstate="print"/>
          <a:srcRect/>
          <a:stretch>
            <a:fillRect/>
          </a:stretch>
        </p:blipFill>
        <p:spPr bwMode="auto">
          <a:xfrm>
            <a:off x="1986588" y="4114800"/>
            <a:ext cx="5525463" cy="2241889"/>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stellar" pitchFamily="18" charset="0"/>
              </a:rPr>
              <a:t>Objectives</a:t>
            </a:r>
            <a:endParaRPr lang="en-US" dirty="0">
              <a:latin typeface="Castellar" pitchFamily="18" charset="0"/>
            </a:endParaRPr>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Identify the major political parties in America.</a:t>
            </a:r>
          </a:p>
          <a:p>
            <a:pPr marL="514350" indent="-514350">
              <a:buFont typeface="+mj-lt"/>
              <a:buAutoNum type="arabicPeriod"/>
            </a:pPr>
            <a:endParaRPr lang="en-US" dirty="0" smtClean="0"/>
          </a:p>
          <a:p>
            <a:pPr marL="514350" indent="-514350">
              <a:buFont typeface="+mj-lt"/>
              <a:buAutoNum type="arabicPeriod"/>
            </a:pPr>
            <a:r>
              <a:rPr lang="en-US" dirty="0" smtClean="0"/>
              <a:t>Explain the values, principles, and differences between political parties of America.</a:t>
            </a:r>
          </a:p>
          <a:p>
            <a:pPr marL="514350" indent="-514350">
              <a:buFont typeface="+mj-lt"/>
              <a:buAutoNum type="arabicPeriod"/>
            </a:pPr>
            <a:endParaRPr lang="en-US" dirty="0" smtClean="0"/>
          </a:p>
          <a:p>
            <a:pPr marL="514350" indent="-514350">
              <a:buFont typeface="+mj-lt"/>
              <a:buAutoNum type="arabicPeriod"/>
            </a:pPr>
            <a:r>
              <a:rPr lang="en-US" dirty="0" smtClean="0"/>
              <a:t>Decide if modern America is more “Jeffersonian” or “Hamiltonian.” </a:t>
            </a:r>
            <a:endParaRPr lang="en-US" dirty="0"/>
          </a:p>
        </p:txBody>
      </p:sp>
      <p:pic>
        <p:nvPicPr>
          <p:cNvPr id="2051" name="Picture 3" descr="C:\Users\Ryan\AppData\Local\Microsoft\Windows\Temporary Internet Files\Content.IE5\2U27V0RD\MMAG00528_0000[1].gif"/>
          <p:cNvPicPr>
            <a:picLocks noChangeAspect="1" noChangeArrowheads="1" noCrop="1"/>
          </p:cNvPicPr>
          <p:nvPr/>
        </p:nvPicPr>
        <p:blipFill>
          <a:blip r:embed="rId2" cstate="print"/>
          <a:srcRect/>
          <a:stretch>
            <a:fillRect/>
          </a:stretch>
        </p:blipFill>
        <p:spPr bwMode="auto">
          <a:xfrm>
            <a:off x="6858000" y="304800"/>
            <a:ext cx="1433208" cy="129540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Federalist Party</a:t>
            </a:r>
            <a:endParaRPr lang="en-US" dirty="0"/>
          </a:p>
        </p:txBody>
      </p:sp>
      <p:sp>
        <p:nvSpPr>
          <p:cNvPr id="3" name="Content Placeholder 2"/>
          <p:cNvSpPr>
            <a:spLocks noGrp="1"/>
          </p:cNvSpPr>
          <p:nvPr>
            <p:ph idx="1"/>
          </p:nvPr>
        </p:nvSpPr>
        <p:spPr/>
        <p:txBody>
          <a:bodyPr>
            <a:normAutofit lnSpcReduction="10000"/>
          </a:bodyPr>
          <a:lstStyle/>
          <a:p>
            <a:r>
              <a:rPr lang="en-US" dirty="0" smtClean="0"/>
              <a:t>Led by Alexander Hamilton</a:t>
            </a:r>
          </a:p>
          <a:p>
            <a:r>
              <a:rPr lang="en-US" dirty="0" smtClean="0"/>
              <a:t>Focused in the North</a:t>
            </a:r>
          </a:p>
          <a:p>
            <a:r>
              <a:rPr lang="en-US" dirty="0" smtClean="0"/>
              <a:t>Strong FEDERAL Government</a:t>
            </a:r>
          </a:p>
          <a:p>
            <a:r>
              <a:rPr lang="en-US" dirty="0" smtClean="0"/>
              <a:t>Manufacturing, Shipping, Trade</a:t>
            </a:r>
          </a:p>
          <a:p>
            <a:r>
              <a:rPr lang="en-US" dirty="0" smtClean="0"/>
              <a:t>Supported the British</a:t>
            </a:r>
          </a:p>
          <a:p>
            <a:r>
              <a:rPr lang="en-US" dirty="0" smtClean="0"/>
              <a:t>Wanted a Loose Interpretation of the Constitution</a:t>
            </a:r>
          </a:p>
          <a:p>
            <a:r>
              <a:rPr lang="en-US" dirty="0" smtClean="0"/>
              <a:t>Conservative</a:t>
            </a:r>
            <a:endParaRPr lang="en-US" dirty="0"/>
          </a:p>
        </p:txBody>
      </p:sp>
      <p:pic>
        <p:nvPicPr>
          <p:cNvPr id="3076" name="Picture 4" descr="C:\Users\Ryan\AppData\Local\Microsoft\Windows\Temporary Internet Files\Content.IE5\JZOUP3NV\MMj03034940000[1].gif"/>
          <p:cNvPicPr>
            <a:picLocks noChangeAspect="1" noChangeArrowheads="1" noCrop="1"/>
          </p:cNvPicPr>
          <p:nvPr/>
        </p:nvPicPr>
        <p:blipFill>
          <a:blip r:embed="rId2" cstate="print"/>
          <a:srcRect/>
          <a:stretch>
            <a:fillRect/>
          </a:stretch>
        </p:blipFill>
        <p:spPr bwMode="auto">
          <a:xfrm>
            <a:off x="6172200" y="3200400"/>
            <a:ext cx="1219200" cy="1203158"/>
          </a:xfrm>
          <a:prstGeom prst="rect">
            <a:avLst/>
          </a:prstGeom>
          <a:noFill/>
        </p:spPr>
      </p:pic>
      <p:pic>
        <p:nvPicPr>
          <p:cNvPr id="8" name="Picture 8" descr="C:\Users\Ryan\AppData\Local\Microsoft\Windows\Temporary Internet Files\Content.IE5\9YLZ7SBP\MMj01782900000[1].gif"/>
          <p:cNvPicPr>
            <a:picLocks noChangeAspect="1" noChangeArrowheads="1" noCrop="1"/>
          </p:cNvPicPr>
          <p:nvPr/>
        </p:nvPicPr>
        <p:blipFill>
          <a:blip r:embed="rId3" cstate="print"/>
          <a:srcRect/>
          <a:stretch>
            <a:fillRect/>
          </a:stretch>
        </p:blipFill>
        <p:spPr bwMode="auto">
          <a:xfrm>
            <a:off x="3733800" y="5105400"/>
            <a:ext cx="1752600" cy="1752600"/>
          </a:xfrm>
          <a:prstGeom prst="rect">
            <a:avLst/>
          </a:prstGeom>
          <a:noFill/>
        </p:spPr>
      </p:pic>
      <p:pic>
        <p:nvPicPr>
          <p:cNvPr id="12" name="Picture 10" descr="http://upload.wikimedia.org/wikipedia/commons/thumb/0/05/Alexander_Hamilton_portrait_by_John_Trumbull_1806.jpg/240px-Alexander_Hamilton_portrait_by_John_Trumbull_1806.jpg"/>
          <p:cNvPicPr>
            <a:picLocks noChangeAspect="1" noChangeArrowheads="1"/>
          </p:cNvPicPr>
          <p:nvPr/>
        </p:nvPicPr>
        <p:blipFill>
          <a:blip r:embed="rId4" cstate="print"/>
          <a:srcRect/>
          <a:stretch>
            <a:fillRect/>
          </a:stretch>
        </p:blipFill>
        <p:spPr bwMode="auto">
          <a:xfrm>
            <a:off x="7010400" y="1295400"/>
            <a:ext cx="1524000" cy="180340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Republican Party</a:t>
            </a:r>
            <a:endParaRPr lang="en-US" dirty="0"/>
          </a:p>
        </p:txBody>
      </p:sp>
      <p:sp>
        <p:nvSpPr>
          <p:cNvPr id="3" name="Content Placeholder 2"/>
          <p:cNvSpPr>
            <a:spLocks noGrp="1"/>
          </p:cNvSpPr>
          <p:nvPr>
            <p:ph idx="1"/>
          </p:nvPr>
        </p:nvSpPr>
        <p:spPr/>
        <p:txBody>
          <a:bodyPr>
            <a:normAutofit lnSpcReduction="10000"/>
          </a:bodyPr>
          <a:lstStyle/>
          <a:p>
            <a:r>
              <a:rPr lang="en-US" dirty="0" smtClean="0"/>
              <a:t>Led by Thomas Jefferson</a:t>
            </a:r>
          </a:p>
          <a:p>
            <a:r>
              <a:rPr lang="en-US" dirty="0" smtClean="0"/>
              <a:t>Focused in the South</a:t>
            </a:r>
          </a:p>
          <a:p>
            <a:r>
              <a:rPr lang="en-US" dirty="0" smtClean="0"/>
              <a:t>Strong STATE Government</a:t>
            </a:r>
          </a:p>
          <a:p>
            <a:r>
              <a:rPr lang="en-US" dirty="0" smtClean="0"/>
              <a:t>Agriculture</a:t>
            </a:r>
          </a:p>
          <a:p>
            <a:r>
              <a:rPr lang="en-US" dirty="0" smtClean="0"/>
              <a:t>Supported the French</a:t>
            </a:r>
          </a:p>
          <a:p>
            <a:r>
              <a:rPr lang="en-US" dirty="0" smtClean="0"/>
              <a:t>Wanted a Strict Interpretation of the Constitution</a:t>
            </a:r>
          </a:p>
          <a:p>
            <a:r>
              <a:rPr lang="en-US" dirty="0" smtClean="0"/>
              <a:t>Liberal </a:t>
            </a:r>
            <a:endParaRPr lang="en-US" dirty="0"/>
          </a:p>
        </p:txBody>
      </p:sp>
      <p:pic>
        <p:nvPicPr>
          <p:cNvPr id="6146" name="Picture 2" descr="File:Tj3.gif"/>
          <p:cNvPicPr>
            <a:picLocks noChangeAspect="1" noChangeArrowheads="1"/>
          </p:cNvPicPr>
          <p:nvPr/>
        </p:nvPicPr>
        <p:blipFill>
          <a:blip r:embed="rId2" cstate="print"/>
          <a:srcRect/>
          <a:stretch>
            <a:fillRect/>
          </a:stretch>
        </p:blipFill>
        <p:spPr bwMode="auto">
          <a:xfrm>
            <a:off x="6858000" y="1600200"/>
            <a:ext cx="1676400" cy="1855794"/>
          </a:xfrm>
          <a:prstGeom prst="rect">
            <a:avLst/>
          </a:prstGeom>
          <a:noFill/>
        </p:spPr>
      </p:pic>
      <p:pic>
        <p:nvPicPr>
          <p:cNvPr id="6150" name="Picture 6" descr="C:\Users\Ryan\AppData\Local\Microsoft\Windows\Temporary Internet Files\Content.IE5\JZOUP3NV\MMj02839270000[1].gif"/>
          <p:cNvPicPr>
            <a:picLocks noChangeAspect="1" noChangeArrowheads="1" noCrop="1"/>
          </p:cNvPicPr>
          <p:nvPr/>
        </p:nvPicPr>
        <p:blipFill>
          <a:blip r:embed="rId3" cstate="print"/>
          <a:srcRect/>
          <a:stretch>
            <a:fillRect/>
          </a:stretch>
        </p:blipFill>
        <p:spPr bwMode="auto">
          <a:xfrm>
            <a:off x="5334000" y="2438400"/>
            <a:ext cx="1085850" cy="1467365"/>
          </a:xfrm>
          <a:prstGeom prst="rect">
            <a:avLst/>
          </a:prstGeom>
          <a:noFill/>
        </p:spPr>
      </p:pic>
      <p:pic>
        <p:nvPicPr>
          <p:cNvPr id="6151" name="Picture 7" descr="C:\Users\Ryan\AppData\Local\Microsoft\Windows\Temporary Internet Files\Content.IE5\CC0LJKTF\MMj01782480000[1].gif"/>
          <p:cNvPicPr>
            <a:picLocks noChangeAspect="1" noChangeArrowheads="1" noCrop="1"/>
          </p:cNvPicPr>
          <p:nvPr/>
        </p:nvPicPr>
        <p:blipFill>
          <a:blip r:embed="rId4" cstate="print"/>
          <a:srcRect/>
          <a:stretch>
            <a:fillRect/>
          </a:stretch>
        </p:blipFill>
        <p:spPr bwMode="auto">
          <a:xfrm>
            <a:off x="3657600" y="5105400"/>
            <a:ext cx="1752600" cy="175260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Parties</a:t>
            </a:r>
            <a:endParaRPr lang="en-US" dirty="0"/>
          </a:p>
        </p:txBody>
      </p:sp>
      <p:sp>
        <p:nvSpPr>
          <p:cNvPr id="3" name="Content Placeholder 2"/>
          <p:cNvSpPr>
            <a:spLocks noGrp="1"/>
          </p:cNvSpPr>
          <p:nvPr>
            <p:ph idx="1"/>
          </p:nvPr>
        </p:nvSpPr>
        <p:spPr>
          <a:xfrm>
            <a:off x="228600" y="1752600"/>
            <a:ext cx="8229600" cy="4525963"/>
          </a:xfrm>
        </p:spPr>
        <p:txBody>
          <a:bodyPr/>
          <a:lstStyle/>
          <a:p>
            <a:r>
              <a:rPr lang="en-US" dirty="0" smtClean="0"/>
              <a:t>Republicans would later become Democrats and Whigs after the Federalist Party disappears.</a:t>
            </a:r>
          </a:p>
          <a:p>
            <a:r>
              <a:rPr lang="en-US" dirty="0" smtClean="0"/>
              <a:t>The Democratic Party was led by Andrew Jackson; similar to former Republican Party.</a:t>
            </a:r>
          </a:p>
          <a:p>
            <a:r>
              <a:rPr lang="en-US" dirty="0" smtClean="0"/>
              <a:t>The Whig Party was led by Henry Clay; similar to former Federalist Party. </a:t>
            </a:r>
            <a:endParaRPr lang="en-US" dirty="0"/>
          </a:p>
        </p:txBody>
      </p:sp>
      <p:pic>
        <p:nvPicPr>
          <p:cNvPr id="4102" name="Picture 6" descr="File:Henry Clay.JPG"/>
          <p:cNvPicPr>
            <a:picLocks noChangeAspect="1" noChangeArrowheads="1"/>
          </p:cNvPicPr>
          <p:nvPr/>
        </p:nvPicPr>
        <p:blipFill>
          <a:blip r:embed="rId2" cstate="print"/>
          <a:srcRect/>
          <a:stretch>
            <a:fillRect/>
          </a:stretch>
        </p:blipFill>
        <p:spPr bwMode="auto">
          <a:xfrm>
            <a:off x="5334000" y="5105400"/>
            <a:ext cx="1295400" cy="1579479"/>
          </a:xfrm>
          <a:prstGeom prst="rect">
            <a:avLst/>
          </a:prstGeom>
          <a:noFill/>
        </p:spPr>
      </p:pic>
      <p:pic>
        <p:nvPicPr>
          <p:cNvPr id="4104" name="Picture 8" descr="File:Andrew Jackson.jpg"/>
          <p:cNvPicPr>
            <a:picLocks noChangeAspect="1" noChangeArrowheads="1"/>
          </p:cNvPicPr>
          <p:nvPr/>
        </p:nvPicPr>
        <p:blipFill>
          <a:blip r:embed="rId3" cstate="print"/>
          <a:srcRect/>
          <a:stretch>
            <a:fillRect/>
          </a:stretch>
        </p:blipFill>
        <p:spPr bwMode="auto">
          <a:xfrm>
            <a:off x="7901940" y="2362200"/>
            <a:ext cx="1242060" cy="1505527"/>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latin typeface="Castellar" pitchFamily="18" charset="0"/>
              </a:rPr>
              <a:t>Differing Values (1789-1812)</a:t>
            </a:r>
            <a:endParaRPr lang="en-US" dirty="0">
              <a:latin typeface="Castellar" pitchFamily="18" charset="0"/>
            </a:endParaRPr>
          </a:p>
        </p:txBody>
      </p:sp>
      <p:sp>
        <p:nvSpPr>
          <p:cNvPr id="6" name="Text Placeholder 5"/>
          <p:cNvSpPr>
            <a:spLocks noGrp="1"/>
          </p:cNvSpPr>
          <p:nvPr>
            <p:ph type="body" idx="1"/>
          </p:nvPr>
        </p:nvSpPr>
        <p:spPr>
          <a:xfrm>
            <a:off x="457200" y="1219200"/>
            <a:ext cx="4040188" cy="639762"/>
          </a:xfrm>
        </p:spPr>
        <p:txBody>
          <a:bodyPr/>
          <a:lstStyle/>
          <a:p>
            <a:pPr algn="ctr"/>
            <a:r>
              <a:rPr lang="en-US" dirty="0" smtClean="0">
                <a:solidFill>
                  <a:srgbClr val="FF0000"/>
                </a:solidFill>
              </a:rPr>
              <a:t>Federalists</a:t>
            </a:r>
            <a:endParaRPr lang="en-US" dirty="0">
              <a:solidFill>
                <a:srgbClr val="FF0000"/>
              </a:solidFill>
            </a:endParaRPr>
          </a:p>
        </p:txBody>
      </p:sp>
      <p:sp>
        <p:nvSpPr>
          <p:cNvPr id="7" name="Content Placeholder 6"/>
          <p:cNvSpPr>
            <a:spLocks noGrp="1"/>
          </p:cNvSpPr>
          <p:nvPr>
            <p:ph sz="half" idx="2"/>
          </p:nvPr>
        </p:nvSpPr>
        <p:spPr>
          <a:xfrm>
            <a:off x="0" y="1905000"/>
            <a:ext cx="4724400" cy="5181600"/>
          </a:xfrm>
        </p:spPr>
        <p:txBody>
          <a:bodyPr>
            <a:normAutofit/>
          </a:bodyPr>
          <a:lstStyle/>
          <a:p>
            <a:r>
              <a:rPr lang="en-US" sz="2600" dirty="0" smtClean="0"/>
              <a:t>Established national bank and  tariff</a:t>
            </a:r>
          </a:p>
          <a:p>
            <a:r>
              <a:rPr lang="en-US" sz="2600" dirty="0" smtClean="0"/>
              <a:t>Criticized French Revolution</a:t>
            </a:r>
          </a:p>
          <a:p>
            <a:r>
              <a:rPr lang="en-US" sz="2600" dirty="0" smtClean="0"/>
              <a:t>Signed Jay Treaty</a:t>
            </a:r>
          </a:p>
          <a:p>
            <a:r>
              <a:rPr lang="en-US" sz="2600" dirty="0" smtClean="0"/>
              <a:t>Increased army and navy</a:t>
            </a:r>
          </a:p>
          <a:p>
            <a:r>
              <a:rPr lang="en-US" sz="2600" dirty="0" smtClean="0"/>
              <a:t>Alien and Sedition Acts </a:t>
            </a:r>
          </a:p>
          <a:p>
            <a:r>
              <a:rPr lang="en-US" sz="2600" dirty="0" smtClean="0"/>
              <a:t>Opposed the War of 1812 – wanted to secede</a:t>
            </a:r>
          </a:p>
        </p:txBody>
      </p:sp>
      <p:sp>
        <p:nvSpPr>
          <p:cNvPr id="8" name="Text Placeholder 7"/>
          <p:cNvSpPr>
            <a:spLocks noGrp="1"/>
          </p:cNvSpPr>
          <p:nvPr>
            <p:ph type="body" sz="quarter" idx="3"/>
          </p:nvPr>
        </p:nvSpPr>
        <p:spPr>
          <a:xfrm>
            <a:off x="4648200" y="1219200"/>
            <a:ext cx="4041775" cy="639762"/>
          </a:xfrm>
        </p:spPr>
        <p:txBody>
          <a:bodyPr/>
          <a:lstStyle/>
          <a:p>
            <a:pPr algn="ctr"/>
            <a:r>
              <a:rPr lang="en-US" dirty="0" smtClean="0">
                <a:solidFill>
                  <a:srgbClr val="0070C0"/>
                </a:solidFill>
              </a:rPr>
              <a:t>Republicans</a:t>
            </a:r>
            <a:endParaRPr lang="en-US" dirty="0">
              <a:solidFill>
                <a:srgbClr val="0070C0"/>
              </a:solidFill>
            </a:endParaRPr>
          </a:p>
        </p:txBody>
      </p:sp>
      <p:sp>
        <p:nvSpPr>
          <p:cNvPr id="9" name="Content Placeholder 8"/>
          <p:cNvSpPr>
            <a:spLocks noGrp="1"/>
          </p:cNvSpPr>
          <p:nvPr>
            <p:ph sz="quarter" idx="4"/>
          </p:nvPr>
        </p:nvSpPr>
        <p:spPr>
          <a:xfrm>
            <a:off x="4645025" y="1905000"/>
            <a:ext cx="4498975" cy="5562600"/>
          </a:xfrm>
        </p:spPr>
        <p:txBody>
          <a:bodyPr>
            <a:normAutofit/>
          </a:bodyPr>
          <a:lstStyle/>
          <a:p>
            <a:r>
              <a:rPr lang="en-US" sz="2600" dirty="0" smtClean="0"/>
              <a:t>Against Hamilton’s economic plans – “laissez faire”</a:t>
            </a:r>
          </a:p>
          <a:p>
            <a:r>
              <a:rPr lang="en-US" sz="2600" dirty="0" smtClean="0"/>
              <a:t>Supported French Revolution</a:t>
            </a:r>
          </a:p>
          <a:p>
            <a:r>
              <a:rPr lang="en-US" sz="2600" dirty="0" smtClean="0"/>
              <a:t>Against Jay Treaty</a:t>
            </a:r>
          </a:p>
          <a:p>
            <a:r>
              <a:rPr lang="en-US" sz="2600" dirty="0" smtClean="0"/>
              <a:t>Cut military and government</a:t>
            </a:r>
          </a:p>
          <a:p>
            <a:r>
              <a:rPr lang="en-US" sz="2600" dirty="0" smtClean="0"/>
              <a:t>Supported Virginia and Kentucky Resolutions</a:t>
            </a:r>
          </a:p>
          <a:p>
            <a:r>
              <a:rPr lang="en-US" sz="2600" dirty="0" smtClean="0"/>
              <a:t>Supported the War of 1812</a:t>
            </a:r>
          </a:p>
          <a:p>
            <a:endParaRPr lang="en-US" sz="2600" dirty="0" smtClean="0"/>
          </a:p>
        </p:txBody>
      </p:sp>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9144000" cy="1325562"/>
          </a:xfrm>
        </p:spPr>
        <p:txBody>
          <a:bodyPr>
            <a:normAutofit/>
          </a:bodyPr>
          <a:lstStyle/>
          <a:p>
            <a:r>
              <a:rPr lang="en-US" sz="3200" dirty="0" smtClean="0"/>
              <a:t>Modern America: </a:t>
            </a:r>
            <a:br>
              <a:rPr lang="en-US" sz="3200" dirty="0" smtClean="0"/>
            </a:br>
            <a:r>
              <a:rPr lang="en-US" sz="3200" dirty="0" smtClean="0"/>
              <a:t>Jeffersonian or Hamiltonian?</a:t>
            </a:r>
            <a:endParaRPr lang="en-US" sz="3200" dirty="0"/>
          </a:p>
        </p:txBody>
      </p:sp>
      <p:sp>
        <p:nvSpPr>
          <p:cNvPr id="5" name="Content Placeholder 4"/>
          <p:cNvSpPr>
            <a:spLocks noGrp="1"/>
          </p:cNvSpPr>
          <p:nvPr>
            <p:ph idx="1"/>
          </p:nvPr>
        </p:nvSpPr>
        <p:spPr>
          <a:xfrm>
            <a:off x="0" y="2057400"/>
            <a:ext cx="8839200" cy="5257800"/>
          </a:xfrm>
        </p:spPr>
        <p:txBody>
          <a:bodyPr>
            <a:normAutofit/>
          </a:bodyPr>
          <a:lstStyle/>
          <a:p>
            <a:r>
              <a:rPr lang="en-US" sz="2800" dirty="0" smtClean="0"/>
              <a:t>Constitutional freedom and support for the middle-class continues to be very strong values of the Democratic Party, but they also heavily </a:t>
            </a:r>
            <a:r>
              <a:rPr lang="en-US" sz="2800" dirty="0" smtClean="0"/>
              <a:t>focus on Federal </a:t>
            </a:r>
            <a:r>
              <a:rPr lang="en-US" sz="2800" dirty="0" smtClean="0"/>
              <a:t>involvement in the economy.</a:t>
            </a:r>
          </a:p>
          <a:p>
            <a:r>
              <a:rPr lang="en-US" sz="2800" dirty="0" smtClean="0"/>
              <a:t>The modern Republican Party focuses </a:t>
            </a:r>
            <a:r>
              <a:rPr lang="en-US" sz="2800" dirty="0" smtClean="0"/>
              <a:t>on more “laissez faire” economics, but they also support more </a:t>
            </a:r>
            <a:r>
              <a:rPr lang="en-US" sz="2800" dirty="0" smtClean="0"/>
              <a:t>power for the Federal </a:t>
            </a:r>
            <a:r>
              <a:rPr lang="en-US" sz="2800" dirty="0" smtClean="0"/>
              <a:t>government to contro</a:t>
            </a:r>
            <a:r>
              <a:rPr lang="en-US" sz="2800" dirty="0" smtClean="0"/>
              <a:t>l rights of the people</a:t>
            </a:r>
            <a:r>
              <a:rPr lang="en-US" sz="2800" dirty="0" smtClean="0"/>
              <a:t>.</a:t>
            </a:r>
            <a:endParaRPr lang="en-US" sz="2800" dirty="0" smtClean="0"/>
          </a:p>
          <a:p>
            <a:r>
              <a:rPr lang="en-US" sz="2800" dirty="0" smtClean="0"/>
              <a:t>America today borrows values from both men and arguments are still made today about whose is the best for the country. </a:t>
            </a:r>
          </a:p>
        </p:txBody>
      </p:sp>
      <p:pic>
        <p:nvPicPr>
          <p:cNvPr id="2052" name="Picture 4" descr="File:ObamaAbingtonPA.JPG"/>
          <p:cNvPicPr>
            <a:picLocks noChangeAspect="1" noChangeArrowheads="1"/>
          </p:cNvPicPr>
          <p:nvPr/>
        </p:nvPicPr>
        <p:blipFill>
          <a:blip r:embed="rId2" cstate="print"/>
          <a:srcRect/>
          <a:stretch>
            <a:fillRect/>
          </a:stretch>
        </p:blipFill>
        <p:spPr bwMode="auto">
          <a:xfrm rot="1858090">
            <a:off x="7595617" y="210871"/>
            <a:ext cx="1136595" cy="1144223"/>
          </a:xfrm>
          <a:prstGeom prst="rect">
            <a:avLst/>
          </a:prstGeom>
          <a:noFill/>
        </p:spPr>
      </p:pic>
      <p:pic>
        <p:nvPicPr>
          <p:cNvPr id="2054" name="Picture 6" descr="File:NYSE127.jpg"/>
          <p:cNvPicPr>
            <a:picLocks noChangeAspect="1" noChangeArrowheads="1"/>
          </p:cNvPicPr>
          <p:nvPr/>
        </p:nvPicPr>
        <p:blipFill>
          <a:blip r:embed="rId3" cstate="print"/>
          <a:srcRect/>
          <a:stretch>
            <a:fillRect/>
          </a:stretch>
        </p:blipFill>
        <p:spPr bwMode="auto">
          <a:xfrm rot="20332722">
            <a:off x="455519" y="230042"/>
            <a:ext cx="1484349" cy="1113262"/>
          </a:xfrm>
          <a:prstGeom prst="rect">
            <a:avLst/>
          </a:prstGeom>
          <a:noFill/>
        </p:spPr>
      </p:pic>
      <p:pic>
        <p:nvPicPr>
          <p:cNvPr id="2056" name="Picture 8" descr="C:\Users\Ryan\AppData\Local\Microsoft\Windows\Temporary Internet Files\Content.IE5\9YLZ7SBP\MMAG00536_0000[1].gif"/>
          <p:cNvPicPr>
            <a:picLocks noChangeAspect="1" noChangeArrowheads="1" noCrop="1"/>
          </p:cNvPicPr>
          <p:nvPr/>
        </p:nvPicPr>
        <p:blipFill>
          <a:blip r:embed="rId4" cstate="print"/>
          <a:srcRect/>
          <a:stretch>
            <a:fillRect/>
          </a:stretch>
        </p:blipFill>
        <p:spPr bwMode="auto">
          <a:xfrm>
            <a:off x="3581400" y="152400"/>
            <a:ext cx="1631783" cy="80010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p:txBody>
          <a:bodyPr>
            <a:normAutofit lnSpcReduction="10000"/>
          </a:bodyPr>
          <a:lstStyle/>
          <a:p>
            <a:r>
              <a:rPr lang="en-US" u="sng" dirty="0" smtClean="0"/>
              <a:t>My topic of </a:t>
            </a:r>
            <a:r>
              <a:rPr lang="en-US" i="1" u="sng" dirty="0" smtClean="0"/>
              <a:t>Early American Political Parties</a:t>
            </a:r>
            <a:r>
              <a:rPr lang="en-US" u="sng" dirty="0" smtClean="0"/>
              <a:t> fits the Unit Theme of Challenges because: </a:t>
            </a:r>
          </a:p>
          <a:p>
            <a:pPr marL="971550" lvl="1" indent="-514350">
              <a:buFont typeface="+mj-lt"/>
              <a:buAutoNum type="arabicPeriod"/>
            </a:pPr>
            <a:r>
              <a:rPr lang="en-US" dirty="0" smtClean="0"/>
              <a:t>Political parties provided opposition for anyone vying for control and power in the government.</a:t>
            </a:r>
          </a:p>
          <a:p>
            <a:pPr marL="971550" lvl="1" indent="-514350">
              <a:buFont typeface="+mj-lt"/>
              <a:buAutoNum type="arabicPeriod"/>
            </a:pPr>
            <a:r>
              <a:rPr lang="en-US" dirty="0" smtClean="0"/>
              <a:t>People had to fight to demonstrate their beliefs and values and overcome obstacles set by the other party.</a:t>
            </a:r>
          </a:p>
          <a:p>
            <a:pPr marL="971550" lvl="1" indent="-514350">
              <a:buFont typeface="+mj-lt"/>
              <a:buAutoNum type="arabicPeriod"/>
            </a:pPr>
            <a:r>
              <a:rPr lang="en-US" dirty="0" smtClean="0"/>
              <a:t>Unifying and keeping peace inside the nation was often made difficult by conflicting political affiliations. </a:t>
            </a:r>
          </a:p>
          <a:p>
            <a:pPr marL="971550" lvl="1" indent="-514350">
              <a:buFont typeface="+mj-lt"/>
              <a:buAutoNum type="arabicPeriod"/>
            </a:pPr>
            <a:endParaRPr lang="en-US" dirty="0" smtClean="0"/>
          </a:p>
          <a:p>
            <a:pPr marL="971550" lvl="1" indent="-514350">
              <a:buFont typeface="+mj-lt"/>
              <a:buAutoNum type="arabicPeriod"/>
            </a:pPr>
            <a:endParaRPr lang="en-US" dirty="0" smtClean="0"/>
          </a:p>
        </p:txBody>
      </p:sp>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3395</TotalTime>
  <Words>634</Words>
  <Application>Microsoft Office PowerPoint</Application>
  <PresentationFormat>On-screen Show (4:3)</PresentationFormat>
  <Paragraphs>86</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Political Parties of Early America:   The Yin &amp;Yang of Human Belief</vt:lpstr>
      <vt:lpstr>Objectives</vt:lpstr>
      <vt:lpstr>Federalist Party</vt:lpstr>
      <vt:lpstr>Republican Party</vt:lpstr>
      <vt:lpstr>Other Parties</vt:lpstr>
      <vt:lpstr>Differing Values (1789-1812)</vt:lpstr>
      <vt:lpstr>Modern America:  Jeffersonian or Hamiltonian?</vt:lpstr>
      <vt:lpstr>Theme</vt:lpstr>
      <vt:lpstr>What do you think?</vt:lpstr>
      <vt:lpstr>The rules</vt:lpstr>
      <vt:lpstr>The Issue</vt:lpstr>
      <vt:lpstr>Slide 13</vt:lpstr>
      <vt:lpstr>The Argument</vt:lpstr>
      <vt:lpstr>Remember…</vt:lpstr>
      <vt:lpstr>Any Questions?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cp:lastModifiedBy>Ryan </cp:lastModifiedBy>
  <cp:revision>124</cp:revision>
  <dcterms:created xsi:type="dcterms:W3CDTF">2010-01-30T03:17:15Z</dcterms:created>
  <dcterms:modified xsi:type="dcterms:W3CDTF">2010-02-22T01:43:34Z</dcterms:modified>
</cp:coreProperties>
</file>